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28"/>
    </p:embeddedFont>
    <p:embeddedFont>
      <p:font typeface="Lexend" panose="020B0604020202020204" charset="0"/>
      <p:regular r:id="rId29"/>
      <p:bold r:id="rId30"/>
    </p:embeddedFont>
    <p:embeddedFont>
      <p:font typeface="Montserrat" panose="020F0502020204030204" pitchFamily="2" charset="0"/>
      <p:regular r:id="rId31"/>
      <p:bold r:id="rId32"/>
      <p:italic r:id="rId33"/>
      <p:boldItalic r:id="rId34"/>
    </p:embeddedFont>
    <p:embeddedFont>
      <p:font typeface="Montserrat ExtraLight" panose="020F0502020204030204" pitchFamily="2" charset="0"/>
      <p:regular r:id="rId35"/>
      <p:bold r:id="rId36"/>
      <p:italic r:id="rId37"/>
      <p:boldItalic r:id="rId38"/>
    </p:embeddedFont>
    <p:embeddedFont>
      <p:font typeface="Montserrat Light" panose="020F0502020204030204" pitchFamily="2" charset="0"/>
      <p:regular r:id="rId39"/>
      <p:bold r:id="rId40"/>
      <p:italic r:id="rId41"/>
      <p:boldItalic r:id="rId42"/>
    </p:embeddedFont>
    <p:embeddedFont>
      <p:font typeface="Montserrat SemiBold" panose="020F0502020204030204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3a09653ea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393a09653ea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c894bd6cd1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3c894bd6cd1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c894bd6cd1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3c894bd6cd1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c894bd6cd1_1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3c894bd6cd1_1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c894bd6cd1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3c894bd6cd1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894bd6cd1_1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3c894bd6cd1_1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c894bd6cd1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3c894bd6cd1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c894bd6cd1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3c894bd6cd1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c894bd6cd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c894bd6cd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c894bd6cd1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c894bd6cd1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c894bd6cd1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c894bd6cd1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8d9ac13b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3b8d9ac13b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c894bd6cd1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c894bd6cd1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c894bd6cd1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c894bd6cd1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c894bd6cd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c894bd6cd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c894bd6cd1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c894bd6cd1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c894bd6cd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c894bd6cd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3a09653ea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393a09653ea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894bd6cd1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3c894bd6cd1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c894bd6cd1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3c894bd6cd1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3a09653ea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393a09653ea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3a09653e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g393a09653e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3a09653e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393a09653ea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3a09653ea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393a09653ea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4141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0n35UBirX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8081" y="4620082"/>
            <a:ext cx="327838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0" y="1529238"/>
            <a:ext cx="9144000" cy="10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5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Analyse du catalogue </a:t>
            </a:r>
            <a:endParaRPr sz="5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1" name="Google Shape;101;p25" title="logo netflix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8740" y="2203021"/>
            <a:ext cx="2306499" cy="12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3460800" y="4232583"/>
            <a:ext cx="2222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Pierre-Alexandre Paget | Février 2026</a:t>
            </a: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7" name="Google Shape;307;p34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4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9" name="Google Shape;309;p34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34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12" name="Google Shape;312;p34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313" name="Google Shape;313;p34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catalogue qui est un actif stratégique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24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16" name="Google Shape;316;p34" title="database-stor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7" name="Google Shape;317;p34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318" name="Google Shape;318;p34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34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21" name="Google Shape;321;p34" title="data-quality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713" y="1977483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35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5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" name="Google Shape;330;p35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5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5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33" name="Google Shape;333;p35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334" name="Google Shape;334;p35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catalogue qui est un actif stratégique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 données manquantes :</a:t>
              </a:r>
              <a:endParaRPr sz="9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224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6" name="Google Shape;336;p35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37" name="Google Shape;337;p35" title="database-stor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" name="Google Shape;338;p35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339" name="Google Shape;339;p35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42" name="Google Shape;342;p35" title="data-quality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713" y="1977483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6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6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6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" name="Google Shape;352;p36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54" name="Google Shape;354;p36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355" name="Google Shape;355;p36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6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catalogue qui est un actif stratégique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 données manquantes :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SemiBold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Les notes</a:t>
              </a:r>
              <a:endParaRPr sz="9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224999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36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58" name="Google Shape;358;p36" title="database-stor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9" name="Google Shape;359;p36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360" name="Google Shape;360;p36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 qualité des investissements 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est-elle au rendez-vous ?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2" name="Google Shape;362;p36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63" name="Google Shape;363;p36" title="data-quality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713" y="1977483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7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7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p37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7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37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37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7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75" name="Google Shape;375;p37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376" name="Google Shape;376;p37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7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catalogue qui est un actif stratégique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 données manquantes :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ExtraLight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ExtraLight"/>
                  <a:ea typeface="Montserrat ExtraLight"/>
                  <a:cs typeface="Montserrat ExtraLight"/>
                  <a:sym typeface="Montserrat ExtraLight"/>
                </a:rPr>
                <a:t>Les notes</a:t>
              </a:r>
              <a:endParaRPr sz="9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SemiBold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L’audience réelle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78" name="Google Shape;378;p37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79" name="Google Shape;379;p37" title="database-stor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0" name="Google Shape;380;p37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381" name="Google Shape;381;p37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 qualité des investissements 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est-elle au rendez-vous ?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La catégorie la plus disponible 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est aussi la plus regardée ?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84" name="Google Shape;384;p37" title="data-quality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713" y="1977483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8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1" name="Google Shape;391;p38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8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8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8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conclusion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396" name="Google Shape;396;p38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397" name="Google Shape;397;p38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Un catalogue qui est un actif stratégique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Des données manquantes :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ExtraLight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ExtraLight"/>
                  <a:ea typeface="Montserrat ExtraLight"/>
                  <a:cs typeface="Montserrat ExtraLight"/>
                  <a:sym typeface="Montserrat ExtraLight"/>
                </a:rPr>
                <a:t>Les notes</a:t>
              </a:r>
              <a:endParaRPr sz="9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ExtraLight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ExtraLight"/>
                  <a:ea typeface="Montserrat ExtraLight"/>
                  <a:cs typeface="Montserrat ExtraLight"/>
                  <a:sym typeface="Montserrat ExtraLight"/>
                </a:rPr>
                <a:t>L’audience réelle</a:t>
              </a:r>
              <a:endParaRPr sz="9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endParaRPr>
            </a:p>
            <a:p>
              <a:pPr marL="224999" lvl="0" indent="-76749" algn="ctr" rtl="0">
                <a:spcBef>
                  <a:spcPts val="0"/>
                </a:spcBef>
                <a:spcAft>
                  <a:spcPts val="0"/>
                </a:spcAft>
                <a:buClr>
                  <a:srgbClr val="E0E0E0"/>
                </a:buClr>
                <a:buSzPts val="500"/>
                <a:buFont typeface="Montserrat SemiBold"/>
                <a:buChar char="●"/>
              </a:pPr>
              <a:r>
                <a:rPr lang="fr" sz="9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Le coût d’acquisition / production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399" name="Google Shape;399;p38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CONCLUSION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0" name="Google Shape;400;p38" title="database-stor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1" name="Google Shape;401;p38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402" name="Google Shape;402;p38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name="adj" fmla="val 16667"/>
              </a:avLst>
            </a:prstGeom>
            <a:solidFill>
              <a:srgbClr val="2B2D31">
                <a:alpha val="50000"/>
              </a:srgbClr>
            </a:solidFill>
            <a:ln w="9525" cap="flat" cmpd="sng">
              <a:solidFill>
                <a:srgbClr val="3636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 qualité des investissements 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est-elle au rendez-vous ?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 catégorie la plus disponible 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est aussi la plus regardée ?</a:t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rgbClr val="E0E0E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Quel est le retour sur investissement ?</a:t>
              </a:r>
              <a:endParaRPr sz="1000">
                <a:solidFill>
                  <a:srgbClr val="E0E0E0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4" name="Google Shape;404;p38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405" name="Google Shape;405;p38" title="data-quality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894713" y="1977483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9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9"/>
          <p:cNvSpPr/>
          <p:nvPr/>
        </p:nvSpPr>
        <p:spPr>
          <a:xfrm>
            <a:off x="1077750" y="1214750"/>
            <a:ext cx="6988500" cy="34878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MERCI DE VOTRE ATTENTION</a:t>
            </a:r>
            <a:endParaRPr sz="32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13" name="Google Shape;413;p39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39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39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Google Shape;416;p39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9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9"/>
          <p:cNvSpPr txBox="1"/>
          <p:nvPr/>
        </p:nvSpPr>
        <p:spPr>
          <a:xfrm>
            <a:off x="1077750" y="1214725"/>
            <a:ext cx="6988500" cy="3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À VOS QUESTIONS</a:t>
            </a:r>
            <a:endParaRPr sz="3600"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39" title="conversation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613" y="1839535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0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0"/>
          <p:cNvSpPr/>
          <p:nvPr/>
        </p:nvSpPr>
        <p:spPr>
          <a:xfrm>
            <a:off x="1077750" y="1214750"/>
            <a:ext cx="6988500" cy="34878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0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40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40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p40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40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0"/>
          <p:cNvSpPr txBox="1"/>
          <p:nvPr/>
        </p:nvSpPr>
        <p:spPr>
          <a:xfrm>
            <a:off x="1077750" y="1214725"/>
            <a:ext cx="6988500" cy="3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ANNEXES</a:t>
            </a:r>
            <a:endParaRPr sz="3600"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p40" title="lightbulb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613" y="1839535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pic>
        <p:nvPicPr>
          <p:cNvPr id="441" name="Google Shape;441;p41" title="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pic>
        <p:nvPicPr>
          <p:cNvPr id="449" name="Google Shape;449;p42" title="overview_menu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pic>
        <p:nvPicPr>
          <p:cNvPr id="457" name="Google Shape;457;p43" title="overview_menu_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82"/>
            <a:ext cx="9144000" cy="5127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1077750" y="1214750"/>
            <a:ext cx="6988500" cy="34878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6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agenda</a:t>
            </a:r>
            <a:endParaRPr sz="32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0" name="Google Shape;110;p26" title="etl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475" y="1547048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 title="olap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9475" y="2350475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 title="dashboar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9475" y="3208315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 title="lightbulb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9475" y="4046252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2820950" y="1534975"/>
            <a:ext cx="47508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Collecte , Traitement et Chargement des données</a:t>
            </a:r>
            <a:endParaRPr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2820950" y="2359400"/>
            <a:ext cx="3257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Modèle relationnel</a:t>
            </a:r>
            <a:endParaRPr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2820952" y="3216750"/>
            <a:ext cx="27969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Dashboard Power BI</a:t>
            </a:r>
            <a:endParaRPr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2820952" y="4074100"/>
            <a:ext cx="2661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Conclusion &amp; ouvertures</a:t>
            </a:r>
            <a:endParaRPr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Google Shape;119;p26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26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" name="Google Shape;121;p26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6" title="logo netflix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6"/>
          <p:cNvCxnSpPr/>
          <p:nvPr/>
        </p:nvCxnSpPr>
        <p:spPr>
          <a:xfrm rot="10800000" flipH="1">
            <a:off x="2041825" y="1701847"/>
            <a:ext cx="14100" cy="2541600"/>
          </a:xfrm>
          <a:prstGeom prst="straightConnector1">
            <a:avLst/>
          </a:prstGeom>
          <a:noFill/>
          <a:ln w="952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26"/>
          <p:cNvSpPr/>
          <p:nvPr/>
        </p:nvSpPr>
        <p:spPr>
          <a:xfrm>
            <a:off x="1985429" y="1636070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6"/>
          <p:cNvSpPr/>
          <p:nvPr/>
        </p:nvSpPr>
        <p:spPr>
          <a:xfrm>
            <a:off x="2012427" y="1663073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6"/>
          <p:cNvSpPr/>
          <p:nvPr/>
        </p:nvSpPr>
        <p:spPr>
          <a:xfrm>
            <a:off x="1991418" y="2439495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2018416" y="2466498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6"/>
          <p:cNvSpPr/>
          <p:nvPr/>
        </p:nvSpPr>
        <p:spPr>
          <a:xfrm>
            <a:off x="1982337" y="3307320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2009335" y="3334323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1978490" y="4154195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2005488" y="4181198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  <p:pic>
        <p:nvPicPr>
          <p:cNvPr id="465" name="Google Shape;465;p44" title="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  <p:pic>
        <p:nvPicPr>
          <p:cNvPr id="473" name="Google Shape;473;p45" title="geographi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71"/>
            <a:ext cx="9144002" cy="512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  <p:pic>
        <p:nvPicPr>
          <p:cNvPr id="481" name="Google Shape;481;p46" title="catégori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23</a:t>
            </a:fld>
            <a:endParaRPr/>
          </a:p>
        </p:txBody>
      </p:sp>
      <p:pic>
        <p:nvPicPr>
          <p:cNvPr id="489" name="Google Shape;489;p47" title="temporalité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  <p:pic>
        <p:nvPicPr>
          <p:cNvPr id="497" name="Google Shape;497;p48" title="age_dure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75"/>
            <a:ext cx="9144000" cy="51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/>
          <p:nvPr/>
        </p:nvSpPr>
        <p:spPr>
          <a:xfrm>
            <a:off x="3361963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3361975" y="2996378"/>
            <a:ext cx="24201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Utilisation de Power Query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Fractionnement par délimiteur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Modification du type de colonne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Suppression des doublons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Calcul de décennie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de bridge-table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429750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7"/>
          <p:cNvSpPr txBox="1"/>
          <p:nvPr/>
        </p:nvSpPr>
        <p:spPr>
          <a:xfrm>
            <a:off x="429775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Récupération du Dataset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 table plate (Kaggle)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18 colonnes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8809 lignes</a:t>
            </a:r>
            <a:r>
              <a:rPr lang="fr" sz="8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27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27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27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27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7" name="Google Shape;147;p27"/>
          <p:cNvSpPr/>
          <p:nvPr/>
        </p:nvSpPr>
        <p:spPr>
          <a:xfrm>
            <a:off x="6294175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/>
          <p:nvPr/>
        </p:nvSpPr>
        <p:spPr>
          <a:xfrm>
            <a:off x="4299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7" title="database-stor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1026" y="2411755"/>
            <a:ext cx="257400" cy="2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7"/>
          <p:cNvCxnSpPr/>
          <p:nvPr/>
        </p:nvCxnSpPr>
        <p:spPr>
          <a:xfrm rot="10800000">
            <a:off x="1678475" y="1658492"/>
            <a:ext cx="5864400" cy="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7"/>
          <p:cNvSpPr/>
          <p:nvPr/>
        </p:nvSpPr>
        <p:spPr>
          <a:xfrm>
            <a:off x="13699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14599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 txBox="1"/>
          <p:nvPr/>
        </p:nvSpPr>
        <p:spPr>
          <a:xfrm>
            <a:off x="13699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302004" y="1388506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4392002" y="1478485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4302000" y="1388497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72340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73240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72340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33621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7" title="technology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1976" y="2411756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6294300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Chargement dans Power BI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Construction modèle relationnel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du dashboard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6294425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7" title="data-quality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75876" y="2411757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/>
          <p:nvPr/>
        </p:nvSpPr>
        <p:spPr>
          <a:xfrm>
            <a:off x="3362163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6294300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8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/>
          <p:nvPr/>
        </p:nvSpPr>
        <p:spPr>
          <a:xfrm>
            <a:off x="3361963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3361975" y="2996378"/>
            <a:ext cx="24201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Utilisation de Power Query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Fractionnement par délimiteur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Modification du type de colonne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Suppression des doublons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Calcul de décennie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de bridge-table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429750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429775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Récupération du Dataset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 table plate (Kaggle)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18 colonnes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8809 lignes</a:t>
            </a:r>
            <a:r>
              <a:rPr lang="fr" sz="8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7" name="Google Shape;177;p28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8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28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8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6294175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4299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28" title="database-stor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1026" y="2411755"/>
            <a:ext cx="257400" cy="2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 rot="10800000">
            <a:off x="1678475" y="1658492"/>
            <a:ext cx="5864400" cy="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8"/>
          <p:cNvSpPr/>
          <p:nvPr/>
        </p:nvSpPr>
        <p:spPr>
          <a:xfrm>
            <a:off x="13699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14599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13699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4302004" y="1388506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4392002" y="1478485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4302000" y="1388497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72340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73240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72340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33621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8" title="technology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1976" y="2411756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6294300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Chargement dans Power BI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Construction modèle relationnel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du dashboard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6294425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28" title="data-quality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75876" y="2411757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/>
          <p:nvPr/>
        </p:nvSpPr>
        <p:spPr>
          <a:xfrm>
            <a:off x="429775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/>
          <p:nvPr/>
        </p:nvSpPr>
        <p:spPr>
          <a:xfrm>
            <a:off x="6294300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9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/>
          <p:nvPr/>
        </p:nvSpPr>
        <p:spPr>
          <a:xfrm>
            <a:off x="3361963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3361975" y="2996378"/>
            <a:ext cx="24201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Utilisation de Power Query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Fractionnement par délimiteur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Modification du type de colonne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Suppression des doublons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Calcul de décennie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de bridge-table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9"/>
          <p:cNvSpPr/>
          <p:nvPr/>
        </p:nvSpPr>
        <p:spPr>
          <a:xfrm>
            <a:off x="429750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429775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Récupération du Dataset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 table plate (Kaggle)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18 colonnes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8809 lignes</a:t>
            </a:r>
            <a:r>
              <a:rPr lang="fr" sz="8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8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2" name="Google Shape;212;p29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9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9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9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7" name="Google Shape;217;p29"/>
          <p:cNvSpPr/>
          <p:nvPr/>
        </p:nvSpPr>
        <p:spPr>
          <a:xfrm>
            <a:off x="6294175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4299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EXTRACT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9" title="database-stor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1026" y="2411755"/>
            <a:ext cx="257400" cy="25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9"/>
          <p:cNvCxnSpPr/>
          <p:nvPr/>
        </p:nvCxnSpPr>
        <p:spPr>
          <a:xfrm rot="10800000">
            <a:off x="1678475" y="1658492"/>
            <a:ext cx="5864400" cy="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9"/>
          <p:cNvSpPr/>
          <p:nvPr/>
        </p:nvSpPr>
        <p:spPr>
          <a:xfrm>
            <a:off x="13699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14599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13699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4302004" y="1388506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4392002" y="1478485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302000" y="1388497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9"/>
          <p:cNvSpPr/>
          <p:nvPr/>
        </p:nvSpPr>
        <p:spPr>
          <a:xfrm>
            <a:off x="7234054" y="1371181"/>
            <a:ext cx="540000" cy="540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7324052" y="1461160"/>
            <a:ext cx="360000" cy="360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9"/>
          <p:cNvSpPr txBox="1"/>
          <p:nvPr/>
        </p:nvSpPr>
        <p:spPr>
          <a:xfrm>
            <a:off x="7234050" y="1371172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3362100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29" title="technology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81976" y="2411756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/>
        </p:nvSpPr>
        <p:spPr>
          <a:xfrm>
            <a:off x="6294300" y="2996368"/>
            <a:ext cx="2420100" cy="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Chargement dans Power BI</a:t>
            </a:r>
            <a:endParaRPr sz="900">
              <a:solidFill>
                <a:srgbClr val="E0E0E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Construction modèle relationnel </a:t>
            </a:r>
            <a:endParaRPr sz="800">
              <a:solidFill>
                <a:srgbClr val="E0E0E0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E0E0E0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Création du dashboard</a:t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6294425" y="2020724"/>
            <a:ext cx="2420100" cy="4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29" title="data-quality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75876" y="2411757"/>
            <a:ext cx="257400" cy="2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9"/>
          <p:cNvSpPr/>
          <p:nvPr/>
        </p:nvSpPr>
        <p:spPr>
          <a:xfrm>
            <a:off x="429775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3362163" y="2026297"/>
            <a:ext cx="2420100" cy="2133900"/>
          </a:xfrm>
          <a:prstGeom prst="roundRect">
            <a:avLst>
              <a:gd name="adj" fmla="val 16667"/>
            </a:avLst>
          </a:prstGeom>
          <a:solidFill>
            <a:srgbClr val="2B2D31">
              <a:alpha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0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30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0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30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30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modèle relationnel</a:t>
            </a:r>
            <a:endParaRPr sz="30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48" name="Google Shape;248;p30" title="modele_relationnel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825" y="868725"/>
            <a:ext cx="7158575" cy="413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1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/>
          <p:nvPr/>
        </p:nvSpPr>
        <p:spPr>
          <a:xfrm>
            <a:off x="1077750" y="1214750"/>
            <a:ext cx="6988500" cy="34878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 b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PLAN DU DASHBOARD</a:t>
            </a:r>
            <a:endParaRPr sz="32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56" name="Google Shape;256;p31" title="overview (2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9475" y="1547048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1" title="world (2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9475" y="2174083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 title="menu (2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19475" y="2801119"/>
            <a:ext cx="324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 title="schedul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9475" y="3428154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2820952" y="1534975"/>
            <a:ext cx="2748300" cy="3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VUE D'ENSEMBLE</a:t>
            </a:r>
            <a:endParaRPr sz="12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2820950" y="2201250"/>
            <a:ext cx="38931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DISTRIBUTION GÉOGRAPHIQUE DU CONTENU</a:t>
            </a:r>
            <a:endParaRPr sz="12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2820950" y="2825550"/>
            <a:ext cx="4356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VENTILATION DU CONTENU PAR CATÉGORIE</a:t>
            </a:r>
            <a:endParaRPr sz="12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2820950" y="3449825"/>
            <a:ext cx="52044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TENDANCES DE PUBLICATION ET HISTORIQUE DE RÉALISATION</a:t>
            </a:r>
            <a:endParaRPr sz="12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31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1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31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31"/>
          <p:cNvCxnSpPr/>
          <p:nvPr/>
        </p:nvCxnSpPr>
        <p:spPr>
          <a:xfrm rot="10800000" flipH="1">
            <a:off x="2041825" y="1701847"/>
            <a:ext cx="14100" cy="2541600"/>
          </a:xfrm>
          <a:prstGeom prst="straightConnector1">
            <a:avLst/>
          </a:prstGeom>
          <a:noFill/>
          <a:ln w="952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1"/>
          <p:cNvSpPr/>
          <p:nvPr/>
        </p:nvSpPr>
        <p:spPr>
          <a:xfrm>
            <a:off x="1985429" y="1636070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1"/>
          <p:cNvSpPr/>
          <p:nvPr/>
        </p:nvSpPr>
        <p:spPr>
          <a:xfrm>
            <a:off x="2012427" y="1663073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985868" y="2281345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2012866" y="2308348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/>
          <p:nvPr/>
        </p:nvSpPr>
        <p:spPr>
          <a:xfrm>
            <a:off x="1978512" y="2908632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2005510" y="2935636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1"/>
          <p:cNvSpPr/>
          <p:nvPr/>
        </p:nvSpPr>
        <p:spPr>
          <a:xfrm>
            <a:off x="1978490" y="4154195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1"/>
          <p:cNvSpPr/>
          <p:nvPr/>
        </p:nvSpPr>
        <p:spPr>
          <a:xfrm>
            <a:off x="2005488" y="4181198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31" title="age-restriction (2)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19475" y="4055190"/>
            <a:ext cx="324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/>
        </p:nvSpPr>
        <p:spPr>
          <a:xfrm>
            <a:off x="2820949" y="4074100"/>
            <a:ext cx="45213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AGE D'ACCÈS ET INDICATEURS DE DURÉE</a:t>
            </a:r>
            <a:endParaRPr sz="12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31"/>
          <p:cNvSpPr/>
          <p:nvPr/>
        </p:nvSpPr>
        <p:spPr>
          <a:xfrm>
            <a:off x="1985865" y="3531407"/>
            <a:ext cx="126000" cy="1260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2012863" y="3558411"/>
            <a:ext cx="72000" cy="720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1" title="logo netflix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20071" y="54963"/>
            <a:ext cx="949350" cy="5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2" title="Présentation du dashboard Netflix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4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3" title="fond ecran inversé.jpg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1077750" y="1214750"/>
            <a:ext cx="6988500" cy="3487800"/>
          </a:xfrm>
          <a:prstGeom prst="roundRect">
            <a:avLst>
              <a:gd name="adj" fmla="val 16667"/>
            </a:avLst>
          </a:prstGeom>
          <a:solidFill>
            <a:srgbClr val="2B2D31">
              <a:alpha val="50000"/>
            </a:srgbClr>
          </a:solidFill>
          <a:ln w="9525" cap="flat" cmpd="sng">
            <a:solidFill>
              <a:srgbClr val="3636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3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4" name="Google Shape;294;p33"/>
          <p:cNvSpPr/>
          <p:nvPr/>
        </p:nvSpPr>
        <p:spPr>
          <a:xfrm>
            <a:off x="661779" y="583695"/>
            <a:ext cx="257400" cy="240300"/>
          </a:xfrm>
          <a:prstGeom prst="ellipse">
            <a:avLst/>
          </a:prstGeom>
          <a:solidFill>
            <a:srgbClr val="FF0000">
              <a:alpha val="258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33"/>
          <p:cNvCxnSpPr/>
          <p:nvPr/>
        </p:nvCxnSpPr>
        <p:spPr>
          <a:xfrm flipH="1">
            <a:off x="-34900" y="713650"/>
            <a:ext cx="787500" cy="551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3"/>
          <p:cNvCxnSpPr/>
          <p:nvPr/>
        </p:nvCxnSpPr>
        <p:spPr>
          <a:xfrm flipH="1">
            <a:off x="752650" y="702500"/>
            <a:ext cx="8412900" cy="2700"/>
          </a:xfrm>
          <a:prstGeom prst="straightConnector1">
            <a:avLst/>
          </a:prstGeom>
          <a:noFill/>
          <a:ln w="28575" cap="flat" cmpd="sng">
            <a:solidFill>
              <a:srgbClr val="800B0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7" name="Google Shape;297;p33"/>
          <p:cNvSpPr/>
          <p:nvPr/>
        </p:nvSpPr>
        <p:spPr>
          <a:xfrm>
            <a:off x="714277" y="627648"/>
            <a:ext cx="152400" cy="152400"/>
          </a:xfrm>
          <a:prstGeom prst="ellipse">
            <a:avLst/>
          </a:prstGeom>
          <a:solidFill>
            <a:srgbClr val="800B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3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/>
        </p:nvSpPr>
        <p:spPr>
          <a:xfrm>
            <a:off x="1077750" y="1214725"/>
            <a:ext cx="6988500" cy="3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595959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 b="1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3600"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3" title="conversation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2613" y="1839535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A59898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Affichage à l'écran (16:9)</PresentationFormat>
  <Paragraphs>161</Paragraphs>
  <Slides>24</Slides>
  <Notes>24</Notes>
  <HiddenSlides>10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Montserrat SemiBold</vt:lpstr>
      <vt:lpstr>Montserrat Light</vt:lpstr>
      <vt:lpstr>Montserrat ExtraLight</vt:lpstr>
      <vt:lpstr>Bebas Neue</vt:lpstr>
      <vt:lpstr>Lexend</vt:lpstr>
      <vt:lpstr>Arial</vt:lpstr>
      <vt:lpstr>Calibri</vt:lpstr>
      <vt:lpstr>Montserrat</vt:lpstr>
      <vt:lpstr>Simple Light</vt:lpstr>
      <vt:lpstr>Simple Light</vt:lpstr>
      <vt:lpstr>Analyse du catalogue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Pierre-Alexandre PAGET</cp:lastModifiedBy>
  <cp:revision>1</cp:revision>
  <dcterms:modified xsi:type="dcterms:W3CDTF">2026-02-17T15:48:25Z</dcterms:modified>
</cp:coreProperties>
</file>